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egoe UI" pitchFamily="34" charset="0"/>
      <p:regular r:id="rId11"/>
      <p:bold r:id="rId12"/>
      <p:italic r:id="rId13"/>
      <p:boldItalic r:id="rId14"/>
    </p:embeddedFont>
    <p:embeddedFont>
      <p:font typeface="Fraunces Medium" charset="0"/>
      <p:regular r:id="rId15"/>
    </p:embeddedFont>
    <p:embeddedFont>
      <p:font typeface="Epilogue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612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7" y="7749540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327071"/>
            <a:ext cx="49618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smtClean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Project</a:t>
            </a:r>
            <a:r>
              <a:rPr lang="en-US" sz="3900" b="1" dirty="0" smtClean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 - </a:t>
            </a:r>
            <a:r>
              <a:rPr lang="en-US" sz="3900" b="1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Overview</a:t>
            </a:r>
            <a:endParaRPr lang="en-US" sz="39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1" y="224480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An end-to-end automated analytics system integrating SQL, Python, and Power BI.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1" y="3103126"/>
            <a:ext cx="7556421" cy="3258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8660" y="574369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Power BI Visuals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88660" y="498940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SQL</a:t>
            </a: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Aggregate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88660" y="4242733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Python</a:t>
            </a: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Transform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788660" y="3488442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latin typeface="Segoe UI" pitchFamily="34" charset="0"/>
                <a:ea typeface="Fraunces Medium" pitchFamily="34" charset="-122"/>
                <a:cs typeface="Segoe UI" pitchFamily="34" charset="0"/>
              </a:rPr>
              <a:t>SQL</a:t>
            </a: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000" dirty="0">
                <a:latin typeface="Segoe UI" pitchFamily="34" charset="0"/>
                <a:ea typeface="Fraunces Medium" pitchFamily="34" charset="-122"/>
                <a:cs typeface="Segoe UI" pitchFamily="34" charset="0"/>
              </a:rPr>
              <a:t>Extract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80191" y="658487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Turning raw loan data into real-time risk intelligence.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8" y="505063"/>
            <a:ext cx="6541413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Business Problem &amp; Objective</a:t>
            </a:r>
            <a:endParaRPr lang="en-US" sz="39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4617" y="1446371"/>
            <a:ext cx="1316117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 smtClean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Manual loan reviews were slow and inconsistent, taking 3-5 days per application with high operational costs.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7" y="1946792"/>
            <a:ext cx="13161170" cy="56994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54669" y="4673652"/>
            <a:ext cx="1542043" cy="716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latin typeface="Segoe UI" pitchFamily="34" charset="0"/>
                <a:ea typeface="Fraunces Medium" pitchFamily="34" charset="-122"/>
                <a:cs typeface="Segoe UI" pitchFamily="34" charset="0"/>
              </a:rPr>
              <a:t>Manual Processes</a:t>
            </a:r>
            <a:endParaRPr lang="en-US" sz="14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73079" y="4673652"/>
            <a:ext cx="1542044" cy="716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Automated Processes</a:t>
            </a:r>
            <a:endParaRPr lang="en-US" sz="14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641427" y="6501044"/>
            <a:ext cx="2536087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Balance growth with portfolio quality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555" y="6581093"/>
            <a:ext cx="322786" cy="3375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342354" y="4704118"/>
            <a:ext cx="2242972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Automate credit decision-making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463" y="4885921"/>
            <a:ext cx="322786" cy="337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77705" y="2907192"/>
            <a:ext cx="2548832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Predict high-risk applicants early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324" y="3059923"/>
            <a:ext cx="322786" cy="3375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050" y="6507416"/>
            <a:ext cx="2510599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High operational costs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118" y="6609170"/>
            <a:ext cx="319998" cy="3375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59772" y="4691374"/>
            <a:ext cx="2217483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3-5 days per application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478" y="4849282"/>
            <a:ext cx="344889" cy="33752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44050" y="2913564"/>
            <a:ext cx="2510599" cy="57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Slow, inconsistent reviews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580" y="3072666"/>
            <a:ext cx="344889" cy="33752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34617" y="7910155"/>
            <a:ext cx="1316117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Goal: Predict high-risk applicants early and automate credit decision-making to balance growth with portfolio quality.</a:t>
            </a:r>
            <a:endParaRPr lang="en-US" sz="1400" dirty="0"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27" y="437674"/>
            <a:ext cx="5731908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Data Architecture (SQL Layer)</a:t>
            </a:r>
            <a:endParaRPr lang="en-US" sz="39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6628" y="1253252"/>
            <a:ext cx="13357147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Our SQL layer integrates crucial loan data from disparate sources, consolidating it into a unified, clean source ready for advanced analytics.</a:t>
            </a:r>
            <a:endParaRPr lang="en-US" sz="14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23" y="1686998"/>
            <a:ext cx="9022437" cy="59592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2293" y="4263919"/>
            <a:ext cx="1642905" cy="75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vw_CleanLoans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927676" y="6000949"/>
            <a:ext cx="2444114" cy="375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Applications</a:t>
            </a:r>
            <a:endParaRPr lang="en-US" sz="14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27676" y="6483468"/>
            <a:ext cx="2444114" cy="60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Loan application records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99842" y="6000949"/>
            <a:ext cx="2444114" cy="375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Repayments</a:t>
            </a:r>
            <a:endParaRPr lang="en-US" sz="14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99842" y="6483468"/>
            <a:ext cx="2444114" cy="60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Payment history details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99842" y="2381216"/>
            <a:ext cx="2444114" cy="375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LoanPredictions</a:t>
            </a:r>
            <a:endParaRPr lang="en-US" sz="14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99842" y="2863735"/>
            <a:ext cx="2444114" cy="601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Modelled risk scores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43331" y="2381216"/>
            <a:ext cx="2444112" cy="375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Customers</a:t>
            </a:r>
            <a:endParaRPr lang="en-US" sz="1400" b="1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43331" y="2863735"/>
            <a:ext cx="2444112" cy="601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Source: customer profiles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6628" y="7394030"/>
            <a:ext cx="13357147" cy="64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 smtClean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 smtClean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The </a:t>
            </a:r>
            <a:r>
              <a:rPr lang="en-US" sz="1400" b="1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vw_CleanLoans</a:t>
            </a:r>
            <a:r>
              <a:rPr lang="en-US" sz="14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 view is the unified data source, joining all necessary tables to create a comprehensive and clean dataset, essential for subsequent Python transformations and Power BI visualizations.</a:t>
            </a:r>
            <a:endParaRPr lang="en-US" sz="1400" dirty="0"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973"/>
            <a:ext cx="101332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Feature Engineering &amp; Predictive Modeling</a:t>
            </a:r>
            <a:endParaRPr lang="en-US" sz="39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88" y="1563886"/>
            <a:ext cx="12935307" cy="55779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17943" y="6084055"/>
            <a:ext cx="2934564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Prediction &amp; Storage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17943" y="4792848"/>
            <a:ext cx="2934564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500" dirty="0" smtClean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Model Training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17943" y="3514683"/>
            <a:ext cx="2934564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Feature Engineering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17943" y="2223475"/>
            <a:ext cx="2934564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Data Extraction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1" y="73650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Random Forest model with 85% accuracy — written back to SQL for BI consumption.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484233"/>
            <a:ext cx="49618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Model Performance</a:t>
            </a:r>
            <a:endParaRPr lang="en-US" sz="39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1" y="250114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Focus on the key performance metrics that matter to business stakeholders.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4110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85%</a:t>
            </a:r>
            <a:endParaRPr lang="en-US" sz="5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4" y="40440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Accuracy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47329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Overall correctness of predictions.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16468" y="314110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82%</a:t>
            </a:r>
            <a:endParaRPr lang="en-US" sz="5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13292" y="40440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Precision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16468" y="447329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Proportion of true positive predictions.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39143" y="314110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78%</a:t>
            </a:r>
            <a:endParaRPr lang="en-US" sz="5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735969" y="40440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Recall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39143" y="447329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Proportion of actual positives identified.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61823" y="3141108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0.80</a:t>
            </a:r>
            <a:endParaRPr lang="en-US" sz="5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058765" y="40440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F1</a:t>
            </a: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Score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761823" y="4473298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Harmonic mean of Precision and Recall.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1" y="5331620"/>
            <a:ext cx="13042821" cy="1413629"/>
          </a:xfrm>
          <a:prstGeom prst="roundRect">
            <a:avLst>
              <a:gd name="adj" fmla="val 5897"/>
            </a:avLst>
          </a:prstGeom>
          <a:solidFill>
            <a:srgbClr val="181E34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9" y="5608558"/>
            <a:ext cx="372069" cy="29765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62576" y="5579507"/>
            <a:ext cx="38952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Business Cost Optimization</a:t>
            </a:r>
            <a:endParaRPr lang="en-US" sz="23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62576" y="6149935"/>
            <a:ext cx="120756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₹500 per missed default avoided.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932974"/>
            <a:ext cx="723085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Live Risk Intelligence Dashboard</a:t>
            </a:r>
            <a:endParaRPr lang="en-US" sz="39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1" y="24707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Connected via DirectQuery for real-time refresh.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1" y="3011567"/>
            <a:ext cx="6694829" cy="1190744"/>
          </a:xfrm>
          <a:prstGeom prst="roundRect">
            <a:avLst>
              <a:gd name="adj" fmla="val 700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2" y="3034427"/>
            <a:ext cx="793790" cy="1145024"/>
          </a:xfrm>
          <a:prstGeom prst="roundRect">
            <a:avLst>
              <a:gd name="adj" fmla="val 7046"/>
            </a:avLst>
          </a:prstGeom>
          <a:solidFill>
            <a:srgbClr val="28315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46" y="3420904"/>
            <a:ext cx="297657" cy="372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8799" y="32327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Executive KPIs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08798" y="3662005"/>
            <a:ext cx="65185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High-level overview of critical metrics for leadership.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93791" y="4400669"/>
            <a:ext cx="6694830" cy="1506736"/>
          </a:xfrm>
          <a:prstGeom prst="roundRect">
            <a:avLst>
              <a:gd name="adj" fmla="val 553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16652" y="4423529"/>
            <a:ext cx="793790" cy="1461016"/>
          </a:xfrm>
          <a:prstGeom prst="roundRect">
            <a:avLst>
              <a:gd name="adj" fmla="val 7046"/>
            </a:avLst>
          </a:prstGeom>
          <a:solidFill>
            <a:srgbClr val="28315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46" y="4968002"/>
            <a:ext cx="297657" cy="3720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08799" y="46218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Risk Tier Chart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808798" y="5051109"/>
            <a:ext cx="49546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Interactive visualization of loan risk categories and their distribution.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1" y="6105763"/>
            <a:ext cx="6694830" cy="1190744"/>
          </a:xfrm>
          <a:prstGeom prst="roundRect">
            <a:avLst>
              <a:gd name="adj" fmla="val 700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16652" y="6128623"/>
            <a:ext cx="793790" cy="1145024"/>
          </a:xfrm>
          <a:prstGeom prst="roundRect">
            <a:avLst>
              <a:gd name="adj" fmla="val 7046"/>
            </a:avLst>
          </a:prstGeom>
          <a:solidFill>
            <a:srgbClr val="28315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46" y="6515100"/>
            <a:ext cx="297657" cy="3720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08799" y="63269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Repayment Explorer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808799" y="6728400"/>
            <a:ext cx="51595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Detailed analysis of payment history, trends, and delinquencies.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 descr="LAD 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931" y="183357"/>
            <a:ext cx="6605752" cy="3796188"/>
          </a:xfrm>
          <a:prstGeom prst="rect">
            <a:avLst/>
          </a:prstGeom>
        </p:spPr>
      </p:pic>
      <p:pic>
        <p:nvPicPr>
          <p:cNvPr id="24" name="Picture 23" descr="LAD 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931" y="4241731"/>
            <a:ext cx="6605752" cy="3721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4540091"/>
            <a:ext cx="67077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Skills &amp; Tools Demonstrated</a:t>
            </a:r>
            <a:endParaRPr lang="en-US" sz="39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1" y="5656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SQL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616469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Database design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1" y="6551652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T-SQL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1" y="693860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Query optimization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1" y="732555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Transactional data management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65183" y="5656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Python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65183" y="6164699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ML model development (scikit-learn)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65183" y="6551652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Data manipulation (pandas)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65183" y="6938605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Feature engineering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65183" y="7325559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Model evaluation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71949" y="5656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Power BI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71949" y="616469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Interactive dashboards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71949" y="6551652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DirectQuery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871949" y="693860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DAX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71949" y="732555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Row-level security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LAD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69653"/>
            <a:ext cx="12212762" cy="42704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6" y="272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Results &amp; Next Steps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6" y="78140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Our automated analytics system has delivered significant improvements and laid the groundwork for future enhancements.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96836" y="1101090"/>
            <a:ext cx="45296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60%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41448" y="155245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Faster Review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96836" y="1767007"/>
            <a:ext cx="4529614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Reduced manual processing time significantly.</a:t>
            </a:r>
            <a:endParaRPr lang="en-US" sz="11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50393" y="1101090"/>
            <a:ext cx="45296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20%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95005" y="155245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Higher Accuracy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050393" y="1767007"/>
            <a:ext cx="4529614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Improved predictive power of loan risk.</a:t>
            </a:r>
            <a:endParaRPr lang="en-US" sz="11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03950" y="1101090"/>
            <a:ext cx="452961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—</a:t>
            </a:r>
            <a:endParaRPr lang="en-US" sz="25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348563" y="1552457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Real-time Refresh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03950" y="1767007"/>
            <a:ext cx="4529614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Up-to-date insights for rapid decision-making.</a:t>
            </a:r>
            <a:endParaRPr lang="en-US" sz="11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41" y="2037160"/>
            <a:ext cx="6909408" cy="425026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3473881" y="5314529"/>
            <a:ext cx="1576512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Baseline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98" y="4556107"/>
            <a:ext cx="916096" cy="69183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926451" y="5119951"/>
            <a:ext cx="1768556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Optimization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460" y="4313965"/>
            <a:ext cx="691833" cy="69183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695006" y="5005799"/>
            <a:ext cx="1708016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Automation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852" y="3963196"/>
            <a:ext cx="691833" cy="69183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403022" y="4925373"/>
            <a:ext cx="1788227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Improvement</a:t>
            </a:r>
            <a:endParaRPr lang="en-US" sz="200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174" y="3864274"/>
            <a:ext cx="691833" cy="69183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85155" y="6287420"/>
            <a:ext cx="208669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Future Enhancements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285154" y="6795815"/>
            <a:ext cx="13836729" cy="15240"/>
          </a:xfrm>
          <a:prstGeom prst="roundRect">
            <a:avLst>
              <a:gd name="adj" fmla="val 273488"/>
            </a:avLst>
          </a:prstGeom>
          <a:solidFill>
            <a:srgbClr val="414A70"/>
          </a:solidFill>
          <a:ln/>
        </p:spPr>
      </p:sp>
      <p:sp>
        <p:nvSpPr>
          <p:cNvPr id="24" name="Shape 17"/>
          <p:cNvSpPr/>
          <p:nvPr/>
        </p:nvSpPr>
        <p:spPr>
          <a:xfrm>
            <a:off x="2542223" y="6795756"/>
            <a:ext cx="15241" cy="297656"/>
          </a:xfrm>
          <a:prstGeom prst="roundRect">
            <a:avLst>
              <a:gd name="adj" fmla="val 273488"/>
            </a:avLst>
          </a:prstGeom>
          <a:solidFill>
            <a:srgbClr val="414A70"/>
          </a:solidFill>
          <a:ln/>
        </p:spPr>
      </p:sp>
      <p:sp>
        <p:nvSpPr>
          <p:cNvPr id="25" name="Shape 18"/>
          <p:cNvSpPr/>
          <p:nvPr/>
        </p:nvSpPr>
        <p:spPr>
          <a:xfrm>
            <a:off x="2438281" y="6684194"/>
            <a:ext cx="223243" cy="22324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2475428" y="6702768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1929766" y="719277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Model Retraining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384332" y="7407321"/>
            <a:ext cx="433125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Continuously update the model with new data for sustained accuracy.</a:t>
            </a:r>
            <a:endParaRPr lang="en-US" sz="1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195780" y="6795756"/>
            <a:ext cx="15241" cy="297656"/>
          </a:xfrm>
          <a:prstGeom prst="roundRect">
            <a:avLst>
              <a:gd name="adj" fmla="val 273488"/>
            </a:avLst>
          </a:prstGeom>
          <a:solidFill>
            <a:srgbClr val="414A70"/>
          </a:solidFill>
          <a:ln/>
        </p:spPr>
      </p:sp>
      <p:sp>
        <p:nvSpPr>
          <p:cNvPr id="30" name="Shape 23"/>
          <p:cNvSpPr/>
          <p:nvPr/>
        </p:nvSpPr>
        <p:spPr>
          <a:xfrm>
            <a:off x="7084158" y="6702768"/>
            <a:ext cx="223243" cy="22324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1" name="Text 24"/>
          <p:cNvSpPr/>
          <p:nvPr/>
        </p:nvSpPr>
        <p:spPr>
          <a:xfrm>
            <a:off x="7128987" y="6702768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150" dirty="0"/>
          </a:p>
        </p:txBody>
      </p:sp>
      <p:sp>
        <p:nvSpPr>
          <p:cNvPr id="32" name="Text 25"/>
          <p:cNvSpPr/>
          <p:nvPr/>
        </p:nvSpPr>
        <p:spPr>
          <a:xfrm>
            <a:off x="6523555" y="7192771"/>
            <a:ext cx="135981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Explainability Features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5037890" y="7407321"/>
            <a:ext cx="433125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Integrate tools to understand model decisions better.</a:t>
            </a:r>
            <a:endParaRPr lang="en-US" sz="1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Shape 27"/>
          <p:cNvSpPr/>
          <p:nvPr/>
        </p:nvSpPr>
        <p:spPr>
          <a:xfrm>
            <a:off x="11849338" y="6795756"/>
            <a:ext cx="15241" cy="297656"/>
          </a:xfrm>
          <a:prstGeom prst="roundRect">
            <a:avLst>
              <a:gd name="adj" fmla="val 273488"/>
            </a:avLst>
          </a:prstGeom>
          <a:solidFill>
            <a:srgbClr val="414A70"/>
          </a:solidFill>
          <a:ln/>
        </p:spPr>
      </p:sp>
      <p:sp>
        <p:nvSpPr>
          <p:cNvPr id="35" name="Shape 28"/>
          <p:cNvSpPr/>
          <p:nvPr/>
        </p:nvSpPr>
        <p:spPr>
          <a:xfrm>
            <a:off x="11745395" y="6684194"/>
            <a:ext cx="223243" cy="22324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6" name="Text 29"/>
          <p:cNvSpPr/>
          <p:nvPr/>
        </p:nvSpPr>
        <p:spPr>
          <a:xfrm>
            <a:off x="11782544" y="6702768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150" dirty="0"/>
          </a:p>
        </p:txBody>
      </p:sp>
      <p:sp>
        <p:nvSpPr>
          <p:cNvPr id="37" name="Text 30"/>
          <p:cNvSpPr/>
          <p:nvPr/>
        </p:nvSpPr>
        <p:spPr>
          <a:xfrm>
            <a:off x="11236881" y="719277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Segoe UI" pitchFamily="34" charset="0"/>
                <a:ea typeface="Fraunces Medium" pitchFamily="34" charset="-122"/>
                <a:cs typeface="Segoe UI" pitchFamily="34" charset="0"/>
              </a:rPr>
              <a:t>Automated Alerts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8" name="Text 31"/>
          <p:cNvSpPr/>
          <p:nvPr/>
        </p:nvSpPr>
        <p:spPr>
          <a:xfrm>
            <a:off x="9691449" y="7407321"/>
            <a:ext cx="433125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Set up proactive notifications for high-risk applications.</a:t>
            </a:r>
            <a:endParaRPr lang="en-US" sz="10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Text 32"/>
          <p:cNvSpPr/>
          <p:nvPr/>
        </p:nvSpPr>
        <p:spPr>
          <a:xfrm>
            <a:off x="433982" y="7789036"/>
            <a:ext cx="13687900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Segoe UI" pitchFamily="34" charset="0"/>
                <a:ea typeface="Epilogue" pitchFamily="34" charset="-122"/>
                <a:cs typeface="Segoe UI" pitchFamily="34" charset="0"/>
              </a:rPr>
              <a:t>"Data science that delivers measurable business value."</a:t>
            </a:r>
            <a:endParaRPr lang="en-US" sz="1600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Shape 33"/>
          <p:cNvSpPr/>
          <p:nvPr/>
        </p:nvSpPr>
        <p:spPr>
          <a:xfrm>
            <a:off x="285155" y="7677473"/>
            <a:ext cx="15241" cy="381714"/>
          </a:xfrm>
          <a:prstGeom prst="rect">
            <a:avLst/>
          </a:prstGeom>
          <a:solidFill>
            <a:srgbClr val="8C98C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463</Words>
  <Application>Microsoft Office PowerPoint</Application>
  <PresentationFormat>Custom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Fraunces Medium</vt:lpstr>
      <vt:lpstr>Epilogue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RAM</dc:creator>
  <cp:lastModifiedBy>RAM</cp:lastModifiedBy>
  <cp:revision>6</cp:revision>
  <dcterms:created xsi:type="dcterms:W3CDTF">2025-10-12T10:55:32Z</dcterms:created>
  <dcterms:modified xsi:type="dcterms:W3CDTF">2025-10-12T12:02:46Z</dcterms:modified>
</cp:coreProperties>
</file>